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72" r:id="rId12"/>
    <p:sldId id="291" r:id="rId13"/>
    <p:sldId id="266" r:id="rId14"/>
    <p:sldId id="267" r:id="rId15"/>
    <p:sldId id="269" r:id="rId16"/>
    <p:sldId id="270" r:id="rId17"/>
    <p:sldId id="271" r:id="rId18"/>
    <p:sldId id="273" r:id="rId19"/>
    <p:sldId id="292" r:id="rId20"/>
    <p:sldId id="293" r:id="rId21"/>
    <p:sldId id="274" r:id="rId22"/>
    <p:sldId id="275" r:id="rId23"/>
    <p:sldId id="279" r:id="rId24"/>
    <p:sldId id="282" r:id="rId25"/>
    <p:sldId id="287" r:id="rId26"/>
    <p:sldId id="283" r:id="rId27"/>
    <p:sldId id="284" r:id="rId28"/>
    <p:sldId id="289" r:id="rId29"/>
    <p:sldId id="285" r:id="rId30"/>
    <p:sldId id="288" r:id="rId31"/>
    <p:sldId id="286" r:id="rId32"/>
    <p:sldId id="294" r:id="rId33"/>
    <p:sldId id="295" r:id="rId34"/>
    <p:sldId id="296" r:id="rId35"/>
    <p:sldId id="311" r:id="rId36"/>
    <p:sldId id="297" r:id="rId37"/>
    <p:sldId id="298" r:id="rId38"/>
    <p:sldId id="313" r:id="rId39"/>
    <p:sldId id="300" r:id="rId40"/>
    <p:sldId id="301" r:id="rId41"/>
    <p:sldId id="302" r:id="rId42"/>
    <p:sldId id="303" r:id="rId43"/>
    <p:sldId id="306" r:id="rId44"/>
    <p:sldId id="304" r:id="rId45"/>
    <p:sldId id="305" r:id="rId46"/>
    <p:sldId id="307" r:id="rId47"/>
    <p:sldId id="308" r:id="rId48"/>
    <p:sldId id="310" r:id="rId49"/>
    <p:sldId id="312" r:id="rId50"/>
    <p:sldId id="31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44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8009D-D63F-4607-8790-E71329184669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03EB1-989A-4C64-AABF-50357D829C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ADMIN\ADMIN\Health Action\Evaluation\Community Health Assessment- Measure of America\One-year pics and videos\Tobacco Prevent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3152" y="-26416"/>
            <a:ext cx="9217152" cy="6884416"/>
          </a:xfrm>
          <a:prstGeom prst="rect">
            <a:avLst/>
          </a:prstGeom>
          <a:noFill/>
        </p:spPr>
      </p:pic>
      <p:sp useBgFill="1"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648200"/>
            <a:ext cx="8458200" cy="2209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</a:t>
            </a:r>
            <a:r>
              <a:rPr lang="en-US" sz="2800" i="1" dirty="0" smtClean="0"/>
              <a:t>Portrait</a:t>
            </a:r>
            <a:r>
              <a:rPr lang="en-US" sz="2800" dirty="0" smtClean="0"/>
              <a:t> helps guide the Board of Supervisors in its public health policy– recently expanding outdoor secondhand smoke protections to include e-cigarettes.</a:t>
            </a:r>
            <a:br>
              <a:rPr lang="en-US" sz="2800" dirty="0" smtClean="0"/>
            </a:br>
            <a:r>
              <a:rPr lang="en-US" sz="2800" b="1" dirty="0" smtClean="0"/>
              <a:t>Jay Macedo, Sonoma County DHS, Tobacco Prevention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highlights the importance of early childhood education. Our 9-month, evidence-based curriculum helps each child prepare to enter school and gives parents the tools to become their child’s 1st teacher.</a:t>
            </a:r>
          </a:p>
          <a:p>
            <a:pPr algn="ctr"/>
            <a:r>
              <a:rPr lang="en-US" sz="2700" b="1" dirty="0" smtClean="0"/>
              <a:t>AVANCE, Community Action Partnership of Sonoma County</a:t>
            </a:r>
          </a:p>
        </p:txBody>
      </p:sp>
      <p:pic>
        <p:nvPicPr>
          <p:cNvPr id="1027" name="Picture 3" descr="S:\ADMIN\ADMIN\Health Action\Evaluation\Community Health Assessment- Measure of America\One-year pics and videos\CAP Avance 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543800" cy="5359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ADMIN\ADMIN\Health Action\Evaluation\Community Health Assessment- Measure of America\One-year pics and videos\CAP Pasito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518400" cy="56388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Also, the </a:t>
            </a:r>
            <a:r>
              <a:rPr lang="en-US" sz="2400" dirty="0" err="1" smtClean="0"/>
              <a:t>Pasitos</a:t>
            </a:r>
            <a:r>
              <a:rPr lang="en-US" sz="2400" dirty="0" smtClean="0"/>
              <a:t> Playgroup Program provides an engaging, structured learning environment for families with 3-4 year olds that promotes positive parent-child interactions with the goal of future school success. </a:t>
            </a:r>
            <a:r>
              <a:rPr lang="en-US" sz="2700" b="1" dirty="0" err="1" smtClean="0"/>
              <a:t>Pasitos</a:t>
            </a:r>
            <a:r>
              <a:rPr lang="en-US" sz="2700" b="1" dirty="0" smtClean="0"/>
              <a:t>, Community Action Partnership of Sonoma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ADMIN\ADMIN\Health Action\Evaluation\Community Health Assessment- Measure of America\One-year pics and videos\Nuestros Parques at Crane Creek Regional Par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2233"/>
            <a:ext cx="9144000" cy="5615768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0"/>
            <a:ext cx="8839200" cy="1524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i="1" dirty="0" smtClean="0"/>
              <a:t>Portrait </a:t>
            </a:r>
            <a:r>
              <a:rPr lang="en-US" sz="2400" dirty="0" smtClean="0"/>
              <a:t>helps us identify communities that can enjoy greater access to parks and helps us create programs to promote health and wellness, programs like the monthly </a:t>
            </a:r>
            <a:r>
              <a:rPr lang="en-US" sz="2400" dirty="0" err="1" smtClean="0"/>
              <a:t>Nuestros</a:t>
            </a:r>
            <a:r>
              <a:rPr lang="en-US" sz="2400" dirty="0" smtClean="0"/>
              <a:t> </a:t>
            </a:r>
            <a:r>
              <a:rPr lang="en-US" sz="2400" dirty="0" err="1" smtClean="0"/>
              <a:t>Parques</a:t>
            </a:r>
            <a:r>
              <a:rPr lang="en-US" sz="2400" dirty="0" smtClean="0"/>
              <a:t> hiking series. </a:t>
            </a:r>
          </a:p>
          <a:p>
            <a:pPr algn="ctr"/>
            <a:r>
              <a:rPr lang="en-US" sz="2400" b="1" dirty="0" smtClean="0"/>
              <a:t>Sonoma County Regional Parks</a:t>
            </a:r>
            <a:endParaRPr lang="en-US" sz="2400" dirty="0" smtClean="0"/>
          </a:p>
          <a:p>
            <a:pPr algn="ctr"/>
            <a:endParaRPr lang="en-US" sz="2800" b="1" dirty="0" smtClean="0"/>
          </a:p>
        </p:txBody>
      </p:sp>
      <p:sp>
        <p:nvSpPr>
          <p:cNvPr id="5" name="Frame 4"/>
          <p:cNvSpPr/>
          <p:nvPr/>
        </p:nvSpPr>
        <p:spPr>
          <a:xfrm>
            <a:off x="152400" y="1752600"/>
            <a:ext cx="8839200" cy="48768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ADMIN\ADMIN\Health Action\Evaluation\Community Health Assessment- Measure of America\One-year pics and videos\WW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3" name="Frame 2"/>
          <p:cNvSpPr/>
          <p:nvPr/>
        </p:nvSpPr>
        <p:spPr>
          <a:xfrm>
            <a:off x="457200" y="228600"/>
            <a:ext cx="7467600" cy="51816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i="1" dirty="0" smtClean="0"/>
              <a:t>Portrait</a:t>
            </a:r>
            <a:r>
              <a:rPr lang="en-US" sz="2800" dirty="0" smtClean="0"/>
              <a:t> helps us know where we can be most effective in our healthy food outlet and Know Your Numbers efforts.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Windsor Wellness Partnership</a:t>
            </a:r>
            <a:endParaRPr lang="en-US" sz="27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ADMIN\ADMIN\Health Action\Evaluation\Community Health Assessment- Measure of America\One-year pics and videos\portrait-of-sonoma-SA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2" cy="6096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0"/>
            <a:ext cx="8839200" cy="1524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Portrait shows the importance of connecting youth with the community. SAY is "reducing youth disconnection" by helping teens connect with local leaders, learn new job skills, and find employment</a:t>
            </a:r>
          </a:p>
          <a:p>
            <a:pPr algn="ctr"/>
            <a:r>
              <a:rPr lang="en-US" sz="2400" b="1" dirty="0" smtClean="0"/>
              <a:t>Social Advocates for Youth</a:t>
            </a:r>
            <a:endParaRPr lang="en-US" sz="2400" dirty="0" smtClean="0"/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:\ADMIN\ADMIN\Health Action\Evaluation\Community Health Assessment- Measure of America\One-year pics and videos\4Cs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5867400" cy="6888386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5257800"/>
            <a:ext cx="9144000" cy="1600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has guided us in creating community partnerships with agencies that share our commitment to early investment. 4Cs and SSU collaborated on a community garden for the families of Gold Ridge Preschool, kicking off a lifetime of healthy choices!  </a:t>
            </a:r>
            <a:r>
              <a:rPr lang="en-US" sz="2400" b="1" dirty="0" smtClean="0"/>
              <a:t>4C’s</a:t>
            </a:r>
          </a:p>
          <a:p>
            <a:pPr algn="ctr"/>
            <a:endParaRPr lang="en-US" sz="2800" b="1" dirty="0" smtClean="0"/>
          </a:p>
        </p:txBody>
      </p:sp>
      <p:sp>
        <p:nvSpPr>
          <p:cNvPr id="7" name="Frame 6"/>
          <p:cNvSpPr/>
          <p:nvPr/>
        </p:nvSpPr>
        <p:spPr>
          <a:xfrm>
            <a:off x="1981200" y="304800"/>
            <a:ext cx="5257800" cy="48768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:\ADMIN\ADMIN\Health Action\Evaluation\Community Health Assessment- Measure of America\One-year pics and videos\4Cs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4907"/>
          </a:xfrm>
          <a:prstGeom prst="rect">
            <a:avLst/>
          </a:prstGeom>
          <a:noFill/>
        </p:spPr>
      </p:pic>
      <p:sp>
        <p:nvSpPr>
          <p:cNvPr id="3" name="Frame 2"/>
          <p:cNvSpPr/>
          <p:nvPr/>
        </p:nvSpPr>
        <p:spPr>
          <a:xfrm>
            <a:off x="381000" y="152400"/>
            <a:ext cx="8382000" cy="50292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Portrait helped our agency extend our lease for Willow Creek Preschool with the City of Santa Rosa, securing quality early care and education for families living in a high priority community for another ten years!  </a:t>
            </a:r>
          </a:p>
          <a:p>
            <a:pPr algn="ctr"/>
            <a:r>
              <a:rPr lang="en-US" sz="2400" b="1" dirty="0" smtClean="0"/>
              <a:t>4C’s</a:t>
            </a:r>
            <a:endParaRPr lang="en-US" sz="2400" dirty="0" smtClean="0"/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:\ADMIN\ADMIN\Health Action\Evaluation\Community Health Assessment- Measure of America\One-year pics and videos\CPI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</p:spPr>
      </p:pic>
      <p:sp>
        <p:nvSpPr>
          <p:cNvPr id="3" name="Frame 2"/>
          <p:cNvSpPr/>
          <p:nvPr/>
        </p:nvSpPr>
        <p:spPr>
          <a:xfrm>
            <a:off x="152400" y="1676400"/>
            <a:ext cx="8382000" cy="50292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Thank you, </a:t>
            </a:r>
            <a:r>
              <a:rPr lang="en-US" sz="2800" i="1" dirty="0" smtClean="0"/>
              <a:t>Portrait of Sonoma County</a:t>
            </a:r>
            <a:r>
              <a:rPr lang="en-US" sz="2800" dirty="0" smtClean="0"/>
              <a:t>, for drawing attention to the needs of our community here in Rohnert Park</a:t>
            </a:r>
          </a:p>
          <a:p>
            <a:pPr algn="ctr"/>
            <a:r>
              <a:rPr lang="en-US" sz="2800" b="1" dirty="0" smtClean="0"/>
              <a:t>Child Parent Institute’s Family Resource Center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67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dadko\Desktop\IMG_32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886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5562600"/>
            <a:ext cx="8991600" cy="1295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RRARA used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to identify Preschool Enrollment as an important local issue and is working to create more ECE opportunities.</a:t>
            </a:r>
          </a:p>
          <a:p>
            <a:pPr algn="ctr"/>
            <a:r>
              <a:rPr lang="en-US" sz="2800" b="1" dirty="0" smtClean="0"/>
              <a:t>RRARA (Russian River Area Resources and Advocates)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ADMIN\ADMIN\Health Action\Evaluation\Community Health Assessment- Measure of America\One-year pics and videos\First 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52" y="0"/>
            <a:ext cx="9217152" cy="688441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0"/>
            <a:ext cx="9144000" cy="1524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The Portrait helps First 5 tell its story.  We’re working towards Universal Preschool, a key </a:t>
            </a:r>
            <a:r>
              <a:rPr lang="en-US" sz="2800" i="1" dirty="0" smtClean="0"/>
              <a:t>Portrait </a:t>
            </a:r>
            <a:r>
              <a:rPr lang="en-US" sz="2800" dirty="0" smtClean="0"/>
              <a:t>recommendation.</a:t>
            </a:r>
            <a:br>
              <a:rPr lang="en-US" sz="2800" dirty="0" smtClean="0"/>
            </a:br>
            <a:r>
              <a:rPr lang="en-US" sz="2800" b="1" dirty="0" smtClean="0"/>
              <a:t>First 5 Team, Sonoma County Department of Health Services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18405" y="2969697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694767" y="284746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Users\bdadko\Desktop\RRAR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39151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8763000" cy="1752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Portrait data helps us identify key local challenges and opportunities.  We are galvanizing our community to support the proposed County Tobacco Retail License (TRL).</a:t>
            </a:r>
            <a:endParaRPr lang="en-US" sz="2800" dirty="0" smtClean="0"/>
          </a:p>
          <a:p>
            <a:pPr algn="ctr"/>
            <a:r>
              <a:rPr lang="en-US" sz="2800" b="1" dirty="0" smtClean="0"/>
              <a:t>Russian River Area Resources and Advocates (RRARA)</a:t>
            </a:r>
          </a:p>
        </p:txBody>
      </p:sp>
      <p:sp>
        <p:nvSpPr>
          <p:cNvPr id="6" name="Frame 5"/>
          <p:cNvSpPr/>
          <p:nvPr/>
        </p:nvSpPr>
        <p:spPr>
          <a:xfrm>
            <a:off x="762000" y="304800"/>
            <a:ext cx="6248400" cy="47244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3117" y="2641085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" y="0"/>
            <a:ext cx="91463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600" dirty="0" smtClean="0"/>
              <a:t>SACA created its resource guide in English and Spanish, aligned with the </a:t>
            </a:r>
            <a:r>
              <a:rPr lang="en-US" sz="2600" i="1" dirty="0" smtClean="0"/>
              <a:t>Portrait</a:t>
            </a:r>
            <a:r>
              <a:rPr lang="en-US" sz="2600" dirty="0" smtClean="0"/>
              <a:t>’s agenda to mend holes in the safety net</a:t>
            </a:r>
          </a:p>
          <a:p>
            <a:pPr algn="ctr"/>
            <a:r>
              <a:rPr lang="en-US" sz="2800" b="1" dirty="0" smtClean="0"/>
              <a:t>Sebastopol Area Community Alliance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06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err="1" smtClean="0"/>
              <a:t>TeensWork</a:t>
            </a:r>
            <a:r>
              <a:rPr lang="en-US" sz="2800" dirty="0" smtClean="0"/>
              <a:t> helps reduce youth disconnection by connecting teens with jobs and mentors, in alignment with the </a:t>
            </a:r>
            <a:r>
              <a:rPr lang="en-US" sz="2800" i="1" dirty="0" smtClean="0"/>
              <a:t>Portrait</a:t>
            </a:r>
            <a:r>
              <a:rPr lang="en-US" sz="2800" dirty="0" smtClean="0"/>
              <a:t>.</a:t>
            </a:r>
          </a:p>
          <a:p>
            <a:pPr algn="ctr"/>
            <a:r>
              <a:rPr lang="en-US" sz="2800" b="1" dirty="0" smtClean="0"/>
              <a:t>Sebastopol Area Community Alliance</a:t>
            </a:r>
          </a:p>
          <a:p>
            <a:pPr algn="ctr"/>
            <a:endParaRPr lang="en-US" sz="2800" b="1" dirty="0" smtClean="0"/>
          </a:p>
        </p:txBody>
      </p:sp>
      <p:sp>
        <p:nvSpPr>
          <p:cNvPr id="4" name="Frame 3"/>
          <p:cNvSpPr/>
          <p:nvPr/>
        </p:nvSpPr>
        <p:spPr>
          <a:xfrm>
            <a:off x="914400" y="1447800"/>
            <a:ext cx="7620000" cy="51816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dadko\AppData\Local\Microsoft\Windows\Temporary Internet Files\Content.Outlook\XJGT9GF9\imagejpeg_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5334000"/>
            <a:ext cx="8839200" cy="1295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Cradle to Career used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to apply for support from ICS to develop innovative funding strategies for Early Childhood Education.  We are now one of five communities in the nation to get their help!</a:t>
            </a:r>
          </a:p>
          <a:p>
            <a:pPr algn="ctr"/>
            <a:r>
              <a:rPr lang="en-US" sz="2800" b="1" dirty="0" smtClean="0"/>
              <a:t>Institute for Childhood Success Technical Assistance Team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dadko\AppData\Local\Microsoft\Windows\Temporary Internet Files\Content.Outlook\XJGT9GF9\SOH_Portrai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391400" cy="6292614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United Way of the Wine Country used the </a:t>
            </a:r>
            <a:r>
              <a:rPr lang="en-US" sz="2200" i="1" dirty="0" smtClean="0"/>
              <a:t>Portrait</a:t>
            </a:r>
            <a:r>
              <a:rPr lang="en-US" sz="2200" dirty="0" smtClean="0"/>
              <a:t> to confirm the current locations and inform the expansion of our Schools of Hope program.  SOH also aligns with the </a:t>
            </a:r>
            <a:r>
              <a:rPr lang="en-US" sz="2200" i="1" dirty="0" smtClean="0"/>
              <a:t>Portrait’s</a:t>
            </a:r>
            <a:r>
              <a:rPr lang="en-US" sz="2200" dirty="0" smtClean="0"/>
              <a:t> recommendation to reduce youth disconnection. </a:t>
            </a:r>
          </a:p>
          <a:p>
            <a:pPr algn="ctr"/>
            <a:r>
              <a:rPr lang="en-US" sz="2200" b="1" dirty="0" smtClean="0"/>
              <a:t>Andrew Leonard, United Way of the Wine Country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bdadko\AppData\Local\Microsoft\Windows\Temporary Internet Files\Content.Outlook\XJGT9GF9\imagejpeg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721600" cy="57912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600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was instrumental in the Board of Supervisors’ decision to fund First 5 to create a Preschool Facilities Grant Program, ensuring that there are enough slots for all us kids as we look toward Universal Preschool.  </a:t>
            </a:r>
            <a:r>
              <a:rPr lang="en-US" sz="2800" b="1" dirty="0" err="1" smtClean="0"/>
              <a:t>Hailie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Rosatti</a:t>
            </a:r>
            <a:r>
              <a:rPr lang="en-US" sz="2800" b="1" dirty="0" smtClean="0"/>
              <a:t>, Cradle to Career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:\ADMIN\ADMIN\Health Action\Evaluation\Community Health Assessment- Measure of America\One-year pics and videos\POS Leadership Meeting Pics\IMG_32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001000" cy="5976056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We’ve used the Portrait as an education tool, to apply for grants, as part of our strategic planning, and to inform our service strategy. </a:t>
            </a:r>
          </a:p>
          <a:p>
            <a:pPr algn="ctr"/>
            <a:r>
              <a:rPr lang="en-US" sz="2400" b="1" dirty="0" smtClean="0"/>
              <a:t>Lisa Badenfort, Ag Innovations Network and the Food System Alliance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218" name="Picture 2" descr="C:\Users\bdadko\AppData\Local\Microsoft\Windows\Temporary Internet Files\Content.Outlook\XJGT9GF9\Beth Karin and Elly - Portrait of Sonoma June 2015-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44543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We’re using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to inform our investment decisions, recently funding the </a:t>
            </a:r>
            <a:r>
              <a:rPr lang="en-US" sz="2400" dirty="0" err="1" smtClean="0"/>
              <a:t>iREAD</a:t>
            </a:r>
            <a:r>
              <a:rPr lang="en-US" sz="2400" dirty="0" smtClean="0"/>
              <a:t> campaign. Community Foundation Sonoma County. </a:t>
            </a:r>
          </a:p>
          <a:p>
            <a:pPr algn="ctr"/>
            <a:r>
              <a:rPr lang="en-US" sz="2000" b="1" dirty="0" err="1" smtClean="0"/>
              <a:t>Elly</a:t>
            </a:r>
            <a:r>
              <a:rPr lang="en-US" sz="2000" b="1" dirty="0" smtClean="0"/>
              <a:t> Grogan, Beth Brown, &amp; Karin Demarest, Community Foundation Sonoma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bdadko\AppData\Local\Microsoft\Windows\Temporary Internet Files\Content.Outlook\XJGT9GF9\photo (3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76200" y="5562600"/>
            <a:ext cx="8991600" cy="1295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reinforces C2C’s focus on Early Childhood Education. The </a:t>
            </a:r>
            <a:r>
              <a:rPr lang="en-US" sz="2400" dirty="0" err="1" smtClean="0"/>
              <a:t>iREAD</a:t>
            </a:r>
            <a:r>
              <a:rPr lang="en-US" sz="2400" dirty="0" smtClean="0"/>
              <a:t> campaign is one of four initial strategies to help children start school ready to succeed.  </a:t>
            </a:r>
            <a:r>
              <a:rPr lang="en-US" sz="2800" b="1" dirty="0" smtClean="0"/>
              <a:t>Cradle to Career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/>
          <a:stretch>
            <a:fillRect/>
          </a:stretch>
        </p:blipFill>
        <p:spPr bwMode="auto">
          <a:xfrm>
            <a:off x="0" y="0"/>
            <a:ext cx="9144000" cy="649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The </a:t>
            </a:r>
            <a:r>
              <a:rPr lang="en-US" sz="2200" i="1" dirty="0" smtClean="0"/>
              <a:t>Portrait</a:t>
            </a:r>
            <a:r>
              <a:rPr lang="en-US" sz="2200" dirty="0" smtClean="0"/>
              <a:t> has helped us with grant applications, strategic planning, program development, unify perspectives internally, and better understand the community.  </a:t>
            </a:r>
            <a:r>
              <a:rPr lang="en-US" sz="2200" b="1" dirty="0" smtClean="0"/>
              <a:t>Tim Reese, Community Action Partnership of Sonoma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dadko\Desktop\IMG_327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785" cy="6477001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5334000"/>
            <a:ext cx="8839200" cy="1295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We used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during our Strategic Planning Process and identified opportunities to address disparities.  We also wrote a letter in support of the County TRL and work closely with RRARA.</a:t>
            </a:r>
          </a:p>
          <a:p>
            <a:pPr algn="ctr"/>
            <a:r>
              <a:rPr lang="en-US" sz="2400" b="1" dirty="0" smtClean="0"/>
              <a:t>Jared Garrison-Jakel and Luke </a:t>
            </a:r>
            <a:r>
              <a:rPr lang="en-US" sz="2400" b="1" dirty="0" err="1" smtClean="0"/>
              <a:t>Entrup</a:t>
            </a:r>
            <a:r>
              <a:rPr lang="en-US" sz="2400" b="1" dirty="0" smtClean="0"/>
              <a:t>, West County Health Centers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dadko\AppData\Local\Microsoft\Windows\Temporary Internet Files\Content.Outlook\XJGT9GF9\phot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00150"/>
            <a:ext cx="7543800" cy="565785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We’re using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to align our funding mechanisms to our priority projects in the community.</a:t>
            </a:r>
          </a:p>
          <a:p>
            <a:pPr algn="ctr"/>
            <a:r>
              <a:rPr lang="en-US" sz="2800" b="1" dirty="0" smtClean="0"/>
              <a:t>Jenny Symons, DHS Administration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:\ADMIN\ADMIN\Health Action\Evaluation\Community Health Assessment- Measure of America\One-year pics and videos\POS Leadership Meeting Pics\IMG_32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RCHC uses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to inform strategies at several health centers</a:t>
            </a:r>
          </a:p>
          <a:p>
            <a:pPr algn="ctr"/>
            <a:r>
              <a:rPr lang="en-US" sz="2400" b="1" dirty="0" smtClean="0"/>
              <a:t>Mary Maddux-Gonzalez, Redwood Community Health Coalition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:\ADMIN\ADMIN\Health Action\Evaluation\Community Health Assessment- Measure of America\One-year pics and videos\POS Leadership Meeting Pics\IMG_32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" r="8612" b="5142"/>
          <a:stretch/>
        </p:blipFill>
        <p:spPr bwMode="auto">
          <a:xfrm>
            <a:off x="0" y="0"/>
            <a:ext cx="9138746" cy="67818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i="1" dirty="0" smtClean="0"/>
              <a:t>Portrait </a:t>
            </a:r>
            <a:r>
              <a:rPr lang="en-US" sz="2400" dirty="0" smtClean="0"/>
              <a:t>helped us advocate for a $15/hour Living Wage Ordinance for the County and with public education for minimum and living wages.</a:t>
            </a:r>
            <a:endParaRPr lang="en-US" sz="2400" i="1" dirty="0" smtClean="0"/>
          </a:p>
          <a:p>
            <a:pPr algn="ctr"/>
            <a:r>
              <a:rPr lang="en-US" sz="2400" b="1" dirty="0" smtClean="0"/>
              <a:t>Marty Bennett, North Bay Jobs With Justice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99405" y="3249097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Users\bdadko\AppData\Local\Microsoft\Windows\Temporary Internet Files\Content.Outlook\XJGT9GF9\IMG_185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Sutter Health, Kaiser Permanente, and St. Joseph Health </a:t>
            </a:r>
            <a:r>
              <a:rPr lang="en-US" sz="2400" dirty="0" smtClean="0"/>
              <a:t>have committed to using the </a:t>
            </a:r>
            <a:r>
              <a:rPr lang="en-US" sz="2400" i="1" dirty="0" smtClean="0"/>
              <a:t>Portrait </a:t>
            </a:r>
            <a:r>
              <a:rPr lang="en-US" sz="2400" dirty="0" smtClean="0"/>
              <a:t>as a building block for their next 3-year Community Health Needs Assessment that is getting underway.</a:t>
            </a:r>
          </a:p>
          <a:p>
            <a:pPr algn="ctr"/>
            <a:endParaRPr 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dadko\AppData\Local\Microsoft\Windows\Temporary Internet Files\Content.Outlook\XJGT9GF9\P104046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000" dirty="0" smtClean="0"/>
              <a:t>We ask grantees to use the</a:t>
            </a:r>
            <a:r>
              <a:rPr lang="en-US" sz="2000" i="1" dirty="0" smtClean="0"/>
              <a:t> Portrait</a:t>
            </a:r>
            <a:r>
              <a:rPr lang="en-US" sz="2000" dirty="0" smtClean="0"/>
              <a:t> data in their applications. We use the data to justify our health need priorities and help decide where we fund geographically.  </a:t>
            </a:r>
          </a:p>
          <a:p>
            <a:pPr algn="ctr"/>
            <a:r>
              <a:rPr lang="en-US" sz="2200" b="1" dirty="0" smtClean="0"/>
              <a:t>Jeannie Dulberg and Shan Magnuson, Kaiser Permanente Community Benefit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56"/>
          <a:stretch/>
        </p:blipFill>
        <p:spPr>
          <a:xfrm>
            <a:off x="-3220" y="0"/>
            <a:ext cx="9144000" cy="65390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5638800"/>
            <a:ext cx="8991600" cy="1219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County Dental Health Program focuses its activities </a:t>
            </a:r>
            <a:r>
              <a:rPr lang="en-US" sz="2400" dirty="0"/>
              <a:t>i</a:t>
            </a:r>
            <a:r>
              <a:rPr lang="en-US" sz="2400" dirty="0" smtClean="0"/>
              <a:t>n schools in the </a:t>
            </a:r>
            <a:r>
              <a:rPr lang="en-US" sz="2400" i="1" dirty="0" smtClean="0"/>
              <a:t>Portrait </a:t>
            </a:r>
            <a:r>
              <a:rPr lang="en-US" sz="2400" dirty="0" smtClean="0"/>
              <a:t>Priority Areas.</a:t>
            </a:r>
          </a:p>
          <a:p>
            <a:pPr algn="ctr"/>
            <a:r>
              <a:rPr lang="en-US" sz="2400" b="1" dirty="0" smtClean="0"/>
              <a:t>Kim Caldewey and Kristin Fladseth, Dental Health Program, DHS HPPE</a:t>
            </a:r>
          </a:p>
        </p:txBody>
      </p:sp>
    </p:spTree>
    <p:extLst>
      <p:ext uri="{BB962C8B-B14F-4D97-AF65-F5344CB8AC3E}">
        <p14:creationId xmlns:p14="http://schemas.microsoft.com/office/powerpoint/2010/main" val="36880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dadko\AppData\Local\Microsoft\Windows\Temporary Internet Files\Content.Outlook\XJGT9GF9\photo (4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will help us target our outreach efforts to improve cardiovascular health for all people in Sonoma County.</a:t>
            </a:r>
          </a:p>
          <a:p>
            <a:pPr algn="ctr"/>
            <a:r>
              <a:rPr lang="en-US" sz="2200" b="1" dirty="0" smtClean="0"/>
              <a:t>Hearts of Sonoma County Group, Committee for Healthcare Improvement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dadko\AppData\Local\Microsoft\Windows\Temporary Internet Files\Content.Outlook\XJGT9GF9\photo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711"/>
            <a:ext cx="9144000" cy="6615289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Health Action’s priority areas align with the Portrait’s dimensions of health, education, and income.  </a:t>
            </a:r>
            <a:r>
              <a:rPr lang="en-US" sz="2200" b="1" dirty="0" smtClean="0"/>
              <a:t>Kellie Noe, Pamela Swan, and Lori Houston: Health Action Backbone Team (and Oscar Chavez infusing Upstream principles)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5334000"/>
            <a:ext cx="8839200" cy="1524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Upstream Investments uses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to prioritize technical assistance and as a tool for Upstream Portfolio applicants.</a:t>
            </a:r>
          </a:p>
          <a:p>
            <a:pPr algn="ctr"/>
            <a:r>
              <a:rPr lang="en-US" sz="2400" b="1" dirty="0" smtClean="0"/>
              <a:t>Angie Dillon-Shore, Joni Thacher, and Liz Parra</a:t>
            </a:r>
          </a:p>
          <a:p>
            <a:pPr algn="ctr"/>
            <a:r>
              <a:rPr lang="en-US" sz="2400" b="1" dirty="0" smtClean="0"/>
              <a:t>Upstream Investments Backbone Support Team, Human Services</a:t>
            </a:r>
          </a:p>
        </p:txBody>
      </p:sp>
    </p:spTree>
    <p:extLst>
      <p:ext uri="{BB962C8B-B14F-4D97-AF65-F5344CB8AC3E}">
        <p14:creationId xmlns:p14="http://schemas.microsoft.com/office/powerpoint/2010/main" val="8572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dadko\AppData\Local\Microsoft\Windows\Temporary Internet Files\Content.Outlook\XJGT9GF9\SRCC mtg 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6398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We referenced the </a:t>
            </a:r>
            <a:r>
              <a:rPr lang="en-US" sz="2200" i="1" dirty="0" smtClean="0"/>
              <a:t>Portrait</a:t>
            </a:r>
            <a:r>
              <a:rPr lang="en-US" sz="2200" dirty="0" smtClean="0"/>
              <a:t> and first hand experiences when advocating for a stronger smoke-free multi unit housing ordinance in Santa Rosa. </a:t>
            </a:r>
          </a:p>
          <a:p>
            <a:pPr algn="ctr"/>
            <a:r>
              <a:rPr lang="en-US" sz="2200" b="1" dirty="0" smtClean="0"/>
              <a:t>Miguel </a:t>
            </a:r>
            <a:r>
              <a:rPr lang="en-US" sz="2200" b="1" dirty="0" err="1" smtClean="0"/>
              <a:t>Garduño</a:t>
            </a:r>
            <a:r>
              <a:rPr lang="en-US" sz="2200" b="1" dirty="0" smtClean="0"/>
              <a:t> and Andrea </a:t>
            </a:r>
            <a:r>
              <a:rPr lang="en-US" sz="2200" b="1" dirty="0" err="1" smtClean="0"/>
              <a:t>Magaña</a:t>
            </a:r>
            <a:r>
              <a:rPr lang="en-US" sz="2200" b="1" dirty="0" smtClean="0"/>
              <a:t>, Project TRUE, Center for Well-Being</a:t>
            </a:r>
          </a:p>
        </p:txBody>
      </p:sp>
      <p:sp>
        <p:nvSpPr>
          <p:cNvPr id="4" name="Frame 3"/>
          <p:cNvSpPr/>
          <p:nvPr/>
        </p:nvSpPr>
        <p:spPr>
          <a:xfrm>
            <a:off x="838200" y="152400"/>
            <a:ext cx="7924800" cy="34290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ADMIN\ADMIN\Health Action\Evaluation\Community Health Assessment- Measure of America\One-year pics and videos\NFP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0"/>
            <a:ext cx="6572853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562600"/>
            <a:ext cx="9144000" cy="12954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lvl="0" algn="ctr"/>
            <a:r>
              <a:rPr lang="en-US" sz="2000" dirty="0" smtClean="0"/>
              <a:t>The</a:t>
            </a:r>
            <a:r>
              <a:rPr lang="en-US" sz="2000" i="1" dirty="0" smtClean="0"/>
              <a:t> Portrait </a:t>
            </a:r>
            <a:r>
              <a:rPr lang="en-US" sz="2000" dirty="0" smtClean="0"/>
              <a:t>helps us identify communities that will benefit most from evidence-based programs such as the Nurse Family Partnership, a nurse home visiting program for low-income, first time mothers.</a:t>
            </a:r>
          </a:p>
          <a:p>
            <a:pPr algn="ctr"/>
            <a:r>
              <a:rPr lang="en-US" sz="2000" b="1" dirty="0" smtClean="0"/>
              <a:t>Maternal Child and Adolescent Health Division, Sonoma County DHS</a:t>
            </a:r>
          </a:p>
          <a:p>
            <a:pPr lvl="0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The </a:t>
            </a:r>
            <a:r>
              <a:rPr lang="en-US" sz="2200" i="1" dirty="0" smtClean="0"/>
              <a:t>Portrait</a:t>
            </a:r>
            <a:r>
              <a:rPr lang="en-US" sz="2200" dirty="0" smtClean="0"/>
              <a:t> supports the Northern California Center for Well-Being’s focus on tobacco prevention and also their decision to site Project True at Roseland University Prep. </a:t>
            </a:r>
            <a:r>
              <a:rPr lang="en-US" sz="2200" b="1" dirty="0" smtClean="0"/>
              <a:t>Paola Aguilar, Karla Rodriguez, and Miguel </a:t>
            </a:r>
            <a:r>
              <a:rPr lang="en-US" sz="2200" b="1" dirty="0" err="1" smtClean="0"/>
              <a:t>Garduño</a:t>
            </a:r>
            <a:r>
              <a:rPr lang="en-US" sz="2200" b="1" dirty="0" smtClean="0"/>
              <a:t>,</a:t>
            </a:r>
          </a:p>
          <a:p>
            <a:pPr algn="ctr"/>
            <a:r>
              <a:rPr lang="en-US" sz="2200" b="1" dirty="0" smtClean="0"/>
              <a:t>Project TRUE, Center for Well-Being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19"/>
          <a:stretch>
            <a:fillRect/>
          </a:stretch>
        </p:blipFill>
        <p:spPr bwMode="auto">
          <a:xfrm>
            <a:off x="1766888" y="0"/>
            <a:ext cx="56102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ame 8"/>
          <p:cNvSpPr/>
          <p:nvPr/>
        </p:nvSpPr>
        <p:spPr>
          <a:xfrm>
            <a:off x="1295400" y="762000"/>
            <a:ext cx="6553200" cy="34290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dadko\AppData\Local\Microsoft\Windows\Temporary Internet Files\Content.Outlook\XJGT9GF9\FullSizeRend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8060778" cy="54102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United Way of the Wine Country used the </a:t>
            </a:r>
            <a:r>
              <a:rPr lang="en-US" sz="2200" i="1" dirty="0" smtClean="0"/>
              <a:t>Portrait</a:t>
            </a:r>
            <a:r>
              <a:rPr lang="en-US" sz="2200" dirty="0" smtClean="0"/>
              <a:t> to help target locations and outreach for the </a:t>
            </a:r>
            <a:r>
              <a:rPr lang="en-US" sz="2200" i="1" dirty="0" smtClean="0"/>
              <a:t>Earn It! Keep It! Save It!</a:t>
            </a:r>
            <a:r>
              <a:rPr lang="en-US" sz="2200" dirty="0" smtClean="0"/>
              <a:t> program.  EKS also aligns with the </a:t>
            </a:r>
            <a:r>
              <a:rPr lang="en-US" sz="2200" i="1" dirty="0" smtClean="0"/>
              <a:t>Portrait's</a:t>
            </a:r>
            <a:r>
              <a:rPr lang="en-US" sz="2200" dirty="0" smtClean="0"/>
              <a:t> recommendation to raise earnings and incentivize savings. </a:t>
            </a:r>
          </a:p>
          <a:p>
            <a:pPr algn="ctr"/>
            <a:r>
              <a:rPr lang="en-US" sz="2200" b="1" dirty="0" smtClean="0"/>
              <a:t>Suzanne Yeomans and Michelle Fielder, United Way of the Wine Country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dadko\AppData\Local\Microsoft\Windows\Temporary Internet Files\Content.Outlook\XJGT9GF9\image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4953000"/>
            <a:ext cx="9144000" cy="1905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All people in Sonoma County are at risk from climate change, but some are more vulnerable than others.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data give us a framework to understand how local hazards like heat, fire, and flood will affect various communities disproportionally. </a:t>
            </a:r>
          </a:p>
          <a:p>
            <a:pPr algn="ctr"/>
            <a:r>
              <a:rPr lang="en-US" sz="2400" b="1" dirty="0" smtClean="0"/>
              <a:t>Lauren Casey, Regional Climate Protection Authority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dadko\AppData\Local\Microsoft\Windows\Temporary Internet Files\Content.Outlook\XJGT9GF9\POS PRMD April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848" cy="62484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5638800"/>
            <a:ext cx="8839200" cy="1219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I learned about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in my Healthy Communities class at SSU.  It will be helpful to me as I begin my career in community planning.</a:t>
            </a:r>
          </a:p>
          <a:p>
            <a:pPr algn="ctr"/>
            <a:r>
              <a:rPr lang="en-US" sz="2400" b="1" dirty="0" smtClean="0"/>
              <a:t>April Gunderson, SSU Environmental Studies and Planning Graduate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dadko\AppData\Local\Microsoft\Windows\Temporary Internet Files\Content.Outlook\XJGT9GF9\POS PRMD Lis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637867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5638800"/>
            <a:ext cx="8839200" cy="1219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Permit and Resource Management Department used the </a:t>
            </a:r>
            <a:r>
              <a:rPr lang="en-US" sz="2400" i="1" dirty="0" smtClean="0"/>
              <a:t>Portrait </a:t>
            </a:r>
            <a:r>
              <a:rPr lang="en-US" sz="2400" dirty="0" smtClean="0"/>
              <a:t>to identify and adopt “Communities of Concern” within the General Plan Land Use Element.   </a:t>
            </a:r>
            <a:r>
              <a:rPr lang="en-US" sz="2400" b="1" dirty="0" smtClean="0"/>
              <a:t>Lisa </a:t>
            </a:r>
            <a:r>
              <a:rPr lang="en-US" sz="2400" b="1" dirty="0" err="1" smtClean="0"/>
              <a:t>Posternak</a:t>
            </a:r>
            <a:r>
              <a:rPr lang="en-US" sz="2400" b="1" dirty="0" smtClean="0"/>
              <a:t>, County PRMD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bdadko\AppData\Local\Microsoft\Windows\Temporary Internet Files\Content.Outlook\XJGT9GF9\POS PRMD Group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5638800"/>
            <a:ext cx="8839200" cy="1219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We use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to review health information by neighborhood for policy recommendations. </a:t>
            </a:r>
          </a:p>
          <a:p>
            <a:pPr algn="ctr"/>
            <a:r>
              <a:rPr lang="en-US" sz="2400" b="1" dirty="0" smtClean="0"/>
              <a:t>Sonoma County Permit and Resource Management Department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dadko\AppData\Local\Microsoft\Windows\Temporary Internet Files\Content.Outlook\XJGT9GF9\11009106_916452818397966_456033693803330407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5486400"/>
            <a:ext cx="8839200" cy="1371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The </a:t>
            </a:r>
            <a:r>
              <a:rPr lang="en-US" sz="2200" i="1" dirty="0" smtClean="0"/>
              <a:t>Portrait </a:t>
            </a:r>
            <a:r>
              <a:rPr lang="en-US" sz="2200" dirty="0" smtClean="0"/>
              <a:t>helped us identify regions in severe need of community organizing around tenant protections, and helped us make the case for rent stabilization policies and affordable housing </a:t>
            </a:r>
          </a:p>
          <a:p>
            <a:pPr algn="ctr"/>
            <a:r>
              <a:rPr lang="en-US" sz="2200" b="1" dirty="0" smtClean="0"/>
              <a:t>North Bay Organizing Project</a:t>
            </a:r>
          </a:p>
        </p:txBody>
      </p:sp>
      <p:sp>
        <p:nvSpPr>
          <p:cNvPr id="4" name="Frame 3"/>
          <p:cNvSpPr/>
          <p:nvPr/>
        </p:nvSpPr>
        <p:spPr>
          <a:xfrm>
            <a:off x="304800" y="152400"/>
            <a:ext cx="8001000" cy="49530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9230" y="261092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Users\bdadko\Desktop\KRCBHealthConnectionsFRAME (Small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438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5334000"/>
            <a:ext cx="8839200" cy="1524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KRCB uses 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to develop content (topic and place related) for its Health Connections TV shows, on-air videos, and radio stories that both inform and connect people in Sonoma County.</a:t>
            </a:r>
          </a:p>
          <a:p>
            <a:pPr algn="ctr"/>
            <a:r>
              <a:rPr lang="en-US" sz="2200" b="1" dirty="0" smtClean="0"/>
              <a:t>Darren LaShelle, KRCB Content Manager, krcb.org/health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46288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400" y="5715000"/>
            <a:ext cx="8839200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i="1" dirty="0" smtClean="0"/>
              <a:t>Portrait</a:t>
            </a:r>
            <a:r>
              <a:rPr lang="en-US" sz="2400" dirty="0" smtClean="0"/>
              <a:t> data and findings support efforts </a:t>
            </a:r>
            <a:r>
              <a:rPr lang="en-US" sz="2400" dirty="0"/>
              <a:t>to assess violence locally and to develop a strategic prevention </a:t>
            </a:r>
            <a:r>
              <a:rPr lang="en-US" sz="2400" dirty="0" smtClean="0"/>
              <a:t>initiative.</a:t>
            </a:r>
          </a:p>
          <a:p>
            <a:pPr algn="ctr"/>
            <a:r>
              <a:rPr lang="en-US" sz="2400" b="1" dirty="0" smtClean="0"/>
              <a:t>Alea Tantarelli, Violence Prevention, DHS HPPE</a:t>
            </a:r>
          </a:p>
        </p:txBody>
      </p:sp>
    </p:spTree>
    <p:extLst>
      <p:ext uri="{BB962C8B-B14F-4D97-AF65-F5344CB8AC3E}">
        <p14:creationId xmlns:p14="http://schemas.microsoft.com/office/powerpoint/2010/main" val="258919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81" b="9173"/>
          <a:stretch/>
        </p:blipFill>
        <p:spPr>
          <a:xfrm>
            <a:off x="1371600" y="-19593"/>
            <a:ext cx="6172200" cy="680139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200" dirty="0" smtClean="0"/>
              <a:t>HEAL (the Healthy Eating, Active Living Zone Program) focuses on the Roseland neighborhood, the area identified by the </a:t>
            </a:r>
            <a:r>
              <a:rPr lang="en-US" sz="2200" i="1" dirty="0" smtClean="0"/>
              <a:t>Portrait</a:t>
            </a:r>
            <a:r>
              <a:rPr lang="en-US" sz="2200" dirty="0" smtClean="0"/>
              <a:t> as having the greatest unmet potential.</a:t>
            </a:r>
            <a:r>
              <a:rPr lang="en-US" sz="2200" dirty="0"/>
              <a:t> </a:t>
            </a:r>
            <a:r>
              <a:rPr lang="en-US" sz="2200" dirty="0" smtClean="0"/>
              <a:t> </a:t>
            </a:r>
            <a:r>
              <a:rPr lang="en-US" sz="2200" b="1" dirty="0" smtClean="0"/>
              <a:t>Danielle Ronshausen, HEAL Coordinator, DHS HPPE</a:t>
            </a:r>
          </a:p>
        </p:txBody>
      </p:sp>
    </p:spTree>
    <p:extLst>
      <p:ext uri="{BB962C8B-B14F-4D97-AF65-F5344CB8AC3E}">
        <p14:creationId xmlns:p14="http://schemas.microsoft.com/office/powerpoint/2010/main" val="4807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:\ADMIN\ADMIN\Health Action\Evaluation\Community Health Assessment- Measure of America\One-year pics and videos\NFP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67200" cy="6400150"/>
          </a:xfrm>
          <a:prstGeom prst="rect">
            <a:avLst/>
          </a:prstGeom>
          <a:noFill/>
        </p:spPr>
      </p:pic>
      <p:pic>
        <p:nvPicPr>
          <p:cNvPr id="3075" name="Picture 3" descr="S:\ADMIN\ADMIN\Health Action\Evaluation\Community Health Assessment- Measure of America\One-year pics and videos\NFP (3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946" y="0"/>
            <a:ext cx="4917054" cy="61722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5105400"/>
            <a:ext cx="8839200" cy="1752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Jackson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Kingston, 2015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Nurse Family Partnership Graduates</a:t>
            </a:r>
            <a:endParaRPr kumimoji="0" lang="en-US" sz="24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en-US" sz="2400" dirty="0" smtClean="0"/>
              <a:t>The </a:t>
            </a:r>
            <a:r>
              <a:rPr lang="en-US" sz="2400" i="1" dirty="0" smtClean="0"/>
              <a:t>Portrait</a:t>
            </a:r>
            <a:r>
              <a:rPr lang="en-US" sz="2400" dirty="0" smtClean="0"/>
              <a:t> highlights the importance of early investments.  We know that the first 1,000 days is when we can most positively influence the course of a young child’s life.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/>
          <a:stretch/>
        </p:blipFill>
        <p:spPr>
          <a:xfrm>
            <a:off x="1524000" y="0"/>
            <a:ext cx="5886078" cy="441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3380"/>
            <a:ext cx="2824926" cy="241676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400" dirty="0"/>
              <a:t>The Communities of Excellence (CX</a:t>
            </a:r>
            <a:r>
              <a:rPr lang="en-US" sz="2400" baseline="30000" dirty="0"/>
              <a:t>3</a:t>
            </a:r>
            <a:r>
              <a:rPr lang="en-US" sz="2400" dirty="0"/>
              <a:t>)</a:t>
            </a:r>
            <a:r>
              <a:rPr lang="en-US" sz="2400" baseline="30000" dirty="0"/>
              <a:t> </a:t>
            </a:r>
            <a:r>
              <a:rPr lang="en-US" sz="2400" dirty="0"/>
              <a:t>community leaders use the Portrait to help create healthier retail environments in their neighborhoods to improve access to fresh fruits and vegetables, and healthier beverages. </a:t>
            </a:r>
            <a:r>
              <a:rPr lang="en-US" sz="2200" b="1" dirty="0" err="1" smtClean="0"/>
              <a:t>Nohemi</a:t>
            </a:r>
            <a:r>
              <a:rPr lang="en-US" sz="2200" b="1" dirty="0" smtClean="0"/>
              <a:t>, Reyna, and the Hiatt girls, CX3 Community Leaders</a:t>
            </a:r>
            <a:endParaRPr lang="en-US" sz="22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70" y="3175199"/>
            <a:ext cx="3418371" cy="210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0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dadko\Desktop\CERE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>
                <a:latin typeface="+mj-lt"/>
                <a:ea typeface="+mj-ea"/>
                <a:cs typeface="+mj-cs"/>
              </a:rPr>
              <a:t>The </a:t>
            </a:r>
            <a:r>
              <a:rPr lang="en-US" sz="2600" i="1" dirty="0" smtClean="0">
                <a:latin typeface="+mj-lt"/>
                <a:ea typeface="+mj-ea"/>
                <a:cs typeface="+mj-cs"/>
              </a:rPr>
              <a:t>Portrait</a:t>
            </a:r>
            <a:r>
              <a:rPr lang="en-US" sz="2600" dirty="0" smtClean="0">
                <a:latin typeface="+mj-lt"/>
                <a:ea typeface="+mj-ea"/>
                <a:cs typeface="+mj-cs"/>
              </a:rPr>
              <a:t> influenced us to invest in a new program site at the SAY Dream Center to connect youth to their power to make a difference while building life, leadership and work skills.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CERES Community Project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Frame 3"/>
          <p:cNvSpPr/>
          <p:nvPr/>
        </p:nvSpPr>
        <p:spPr>
          <a:xfrm>
            <a:off x="228600" y="152400"/>
            <a:ext cx="8763000" cy="48768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dadko\Desktop\St Joseph Healt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852" cy="54102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>
                <a:latin typeface="+mj-lt"/>
                <a:ea typeface="+mj-ea"/>
                <a:cs typeface="+mj-cs"/>
              </a:rPr>
              <a:t>The </a:t>
            </a:r>
            <a:r>
              <a:rPr lang="en-US" sz="2600" i="1" dirty="0" smtClean="0">
                <a:latin typeface="+mj-lt"/>
                <a:ea typeface="+mj-ea"/>
                <a:cs typeface="+mj-cs"/>
              </a:rPr>
              <a:t>Portrait</a:t>
            </a:r>
            <a:r>
              <a:rPr lang="en-US" sz="2600" dirty="0" smtClean="0">
                <a:latin typeface="+mj-lt"/>
                <a:ea typeface="+mj-ea"/>
                <a:cs typeface="+mj-cs"/>
              </a:rPr>
              <a:t> helps train all St. Joseph Health new Sonoma County employees in how health happens in neighborhoods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 smtClean="0">
                <a:latin typeface="+mj-lt"/>
                <a:ea typeface="+mj-ea"/>
                <a:cs typeface="+mj-cs"/>
              </a:rPr>
              <a:t>our work goes beyond our hospital walls.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Matt Ingram, Director of Community Benefit, St. Joseph Health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ADMIN\ADMIN\Health Action\Evaluation\Community Health Assessment- Measure of America\One-year pics and videos\Portrait of Sonoma and WIB pic_Page_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763000" cy="6233493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5105400"/>
            <a:ext cx="9144000" cy="1752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700" dirty="0" smtClean="0"/>
              <a:t>We lead an integrated workforce development system to ensure the County’s economic vitality and quality of life. The </a:t>
            </a:r>
            <a:r>
              <a:rPr lang="en-US" sz="2700" i="1" dirty="0" smtClean="0"/>
              <a:t>Portrait</a:t>
            </a:r>
            <a:r>
              <a:rPr lang="en-US" sz="2700" dirty="0" smtClean="0"/>
              <a:t> provides crucial information that helps define our work. </a:t>
            </a:r>
          </a:p>
          <a:p>
            <a:pPr algn="ctr"/>
            <a:r>
              <a:rPr lang="en-US" sz="2700" b="1" dirty="0" smtClean="0"/>
              <a:t>Sonoma County Workforce Investment Board(WIB)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:\ADMIN\ADMIN\Health Action\Evaluation\Community Health Assessment- Measure of America\One-year pics and videos\NCCW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</p:spPr>
      </p:pic>
      <p:sp>
        <p:nvSpPr>
          <p:cNvPr id="4" name="Frame 3"/>
          <p:cNvSpPr/>
          <p:nvPr/>
        </p:nvSpPr>
        <p:spPr>
          <a:xfrm>
            <a:off x="838200" y="152400"/>
            <a:ext cx="7239000" cy="5181600"/>
          </a:xfrm>
          <a:prstGeom prst="frame">
            <a:avLst>
              <a:gd name="adj1" fmla="val 5851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The </a:t>
            </a:r>
            <a:r>
              <a:rPr lang="en-US" sz="2800" i="1" dirty="0" smtClean="0"/>
              <a:t>Portrait</a:t>
            </a:r>
            <a:r>
              <a:rPr lang="en-US" sz="2800" dirty="0" smtClean="0"/>
              <a:t> reinforces the importance of our healthy cooking classes in Spanish to prevent diabetes and hypertension</a:t>
            </a:r>
          </a:p>
          <a:p>
            <a:pPr algn="ctr"/>
            <a:r>
              <a:rPr lang="en-US" sz="2700" b="1" dirty="0" smtClean="0"/>
              <a:t>Center for Well-Being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1622</Words>
  <Application>Microsoft Office PowerPoint</Application>
  <PresentationFormat>On-screen Show (4:3)</PresentationFormat>
  <Paragraphs>93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The Portrait helps guide the Board of Supervisors in its public health policy– recently expanding outdoor secondhand smoke protections to include e-cigarettes. Jay Macedo, Sonoma County DHS, Tobacco Prevention</vt:lpstr>
      <vt:lpstr>The Portrait helps First 5 tell its story.  We’re working towards Universal Preschool, a key Portrait recommendation. First 5 Team, Sonoma County Department of Health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Sonoma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Portrait helps guide the Board of Supervisors in its public health policy– recently expanding outdoor secondhand smoke protections to include e-cigarettes</dc:title>
  <dc:creator>bdadko</dc:creator>
  <cp:lastModifiedBy>bdadko</cp:lastModifiedBy>
  <cp:revision>120</cp:revision>
  <dcterms:created xsi:type="dcterms:W3CDTF">2015-05-01T19:43:22Z</dcterms:created>
  <dcterms:modified xsi:type="dcterms:W3CDTF">2015-07-27T21:20:31Z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-1894763331</vt:i4>
  </property>
  <property fmtid="{D5CDD505-2E9C-101B-9397-08002B2CF9AE}" pid="3" name="_NewReviewCycle">
    <vt:lpwstr/>
  </property>
  <property fmtid="{D5CDD505-2E9C-101B-9397-08002B2CF9AE}" pid="4" name="_EmailSubject">
    <vt:lpwstr>Portrait of Sonoma  - UPDATE </vt:lpwstr>
  </property>
  <property fmtid="{D5CDD505-2E9C-101B-9397-08002B2CF9AE}" pid="5" name="_AuthorEmail">
    <vt:lpwstr>Beth.Dadko@sonoma-county.org</vt:lpwstr>
  </property>
  <property fmtid="{D5CDD505-2E9C-101B-9397-08002B2CF9AE}" pid="6" name="_AuthorEmailDisplayName">
    <vt:lpwstr>Beth Dadko</vt:lpwstr>
  </property>
  <property fmtid="{D5CDD505-2E9C-101B-9397-08002B2CF9AE}" pid="7" name="_PreviousAdHocReviewCycleID">
    <vt:i4>1199899096</vt:i4>
  </property>
</Properties>
</file>